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8" r:id="rId16"/>
  </p:sldIdLst>
  <p:sldSz cx="18288000" cy="10287000"/>
  <p:notesSz cx="6858000" cy="9144000"/>
  <p:embeddedFontLst>
    <p:embeddedFont>
      <p:font typeface="Antonio Ultra-Bold" panose="020B0604020202020204" charset="0"/>
      <p:regular r:id="rId18"/>
    </p:embeddedFont>
    <p:embeddedFont>
      <p:font typeface="Archivo Black" panose="020B0604020202020204" charset="0"/>
      <p:regular r:id="rId19"/>
    </p:embeddedFont>
    <p:embeddedFont>
      <p:font typeface="Gagalin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128" autoAdjust="0"/>
  </p:normalViewPr>
  <p:slideViewPr>
    <p:cSldViewPr>
      <p:cViewPr varScale="1">
        <p:scale>
          <a:sx n="50" d="100"/>
          <a:sy n="50" d="100"/>
        </p:scale>
        <p:origin x="9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17.sv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sv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7.svg"/><Relationship Id="rId5" Type="http://schemas.openxmlformats.org/officeDocument/2006/relationships/image" Target="../media/image19.sv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3840">
                <a:alpha val="100000"/>
              </a:srgbClr>
            </a:gs>
            <a:gs pos="50000">
              <a:srgbClr val="0D1418">
                <a:alpha val="100000"/>
              </a:srgbClr>
            </a:gs>
            <a:gs pos="100000">
              <a:srgbClr val="0D0D1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3308" y="-1190643"/>
            <a:ext cx="4113099" cy="4114800"/>
          </a:xfrm>
          <a:custGeom>
            <a:avLst/>
            <a:gdLst/>
            <a:ahLst/>
            <a:cxnLst/>
            <a:rect l="l" t="t" r="r" b="b"/>
            <a:pathLst>
              <a:path w="4113099" h="4114800">
                <a:moveTo>
                  <a:pt x="0" y="0"/>
                </a:moveTo>
                <a:lnTo>
                  <a:pt x="4113099" y="0"/>
                </a:lnTo>
                <a:lnTo>
                  <a:pt x="4113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24373" y="8138578"/>
            <a:ext cx="4620984" cy="1030675"/>
            <a:chOff x="0" y="0"/>
            <a:chExt cx="1217049" cy="271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7049" cy="271454"/>
            </a:xfrm>
            <a:custGeom>
              <a:avLst/>
              <a:gdLst/>
              <a:ahLst/>
              <a:cxnLst/>
              <a:rect l="l" t="t" r="r" b="b"/>
              <a:pathLst>
                <a:path w="1217049" h="271454">
                  <a:moveTo>
                    <a:pt x="135727" y="0"/>
                  </a:moveTo>
                  <a:lnTo>
                    <a:pt x="1081322" y="0"/>
                  </a:lnTo>
                  <a:cubicBezTo>
                    <a:pt x="1117319" y="0"/>
                    <a:pt x="1151842" y="14300"/>
                    <a:pt x="1177296" y="39753"/>
                  </a:cubicBezTo>
                  <a:cubicBezTo>
                    <a:pt x="1202750" y="65207"/>
                    <a:pt x="1217049" y="99730"/>
                    <a:pt x="1217049" y="135727"/>
                  </a:cubicBezTo>
                  <a:lnTo>
                    <a:pt x="1217049" y="135727"/>
                  </a:lnTo>
                  <a:cubicBezTo>
                    <a:pt x="1217049" y="210687"/>
                    <a:pt x="1156282" y="271454"/>
                    <a:pt x="1081322" y="271454"/>
                  </a:cubicBezTo>
                  <a:lnTo>
                    <a:pt x="135727" y="271454"/>
                  </a:lnTo>
                  <a:cubicBezTo>
                    <a:pt x="99730" y="271454"/>
                    <a:pt x="65207" y="257154"/>
                    <a:pt x="39753" y="231700"/>
                  </a:cubicBezTo>
                  <a:cubicBezTo>
                    <a:pt x="14300" y="206246"/>
                    <a:pt x="0" y="171724"/>
                    <a:pt x="0" y="135727"/>
                  </a:cubicBezTo>
                  <a:lnTo>
                    <a:pt x="0" y="135727"/>
                  </a:lnTo>
                  <a:cubicBezTo>
                    <a:pt x="0" y="99730"/>
                    <a:pt x="14300" y="65207"/>
                    <a:pt x="39753" y="39753"/>
                  </a:cubicBezTo>
                  <a:cubicBezTo>
                    <a:pt x="65207" y="14300"/>
                    <a:pt x="99730" y="0"/>
                    <a:pt x="135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17049" cy="328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77001" y="1028700"/>
            <a:ext cx="4338432" cy="4258055"/>
            <a:chOff x="0" y="0"/>
            <a:chExt cx="931204" cy="9139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1204" cy="913952"/>
            </a:xfrm>
            <a:custGeom>
              <a:avLst/>
              <a:gdLst/>
              <a:ahLst/>
              <a:cxnLst/>
              <a:rect l="l" t="t" r="r" b="b"/>
              <a:pathLst>
                <a:path w="931204" h="913952">
                  <a:moveTo>
                    <a:pt x="0" y="0"/>
                  </a:moveTo>
                  <a:lnTo>
                    <a:pt x="931204" y="0"/>
                  </a:lnTo>
                  <a:lnTo>
                    <a:pt x="931204" y="913952"/>
                  </a:lnTo>
                  <a:lnTo>
                    <a:pt x="0" y="913952"/>
                  </a:lnTo>
                  <a:close/>
                </a:path>
              </a:pathLst>
            </a:custGeom>
            <a:blipFill>
              <a:blip r:embed="rId4"/>
              <a:stretch>
                <a:fillRect l="-23518" r="-2351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5478897" y="8634866"/>
            <a:ext cx="1127599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231680" y="5982080"/>
            <a:ext cx="2156498" cy="2156498"/>
          </a:xfrm>
          <a:custGeom>
            <a:avLst/>
            <a:gdLst/>
            <a:ahLst/>
            <a:cxnLst/>
            <a:rect l="l" t="t" r="r" b="b"/>
            <a:pathLst>
              <a:path w="2156498" h="2156498">
                <a:moveTo>
                  <a:pt x="0" y="0"/>
                </a:moveTo>
                <a:lnTo>
                  <a:pt x="2156499" y="0"/>
                </a:lnTo>
                <a:lnTo>
                  <a:pt x="2156499" y="2156498"/>
                </a:lnTo>
                <a:lnTo>
                  <a:pt x="0" y="2156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976" y="4689053"/>
            <a:ext cx="1816388" cy="3243551"/>
          </a:xfrm>
          <a:custGeom>
            <a:avLst/>
            <a:gdLst/>
            <a:ahLst/>
            <a:cxnLst/>
            <a:rect l="l" t="t" r="r" b="b"/>
            <a:pathLst>
              <a:path w="1816388" h="3243551">
                <a:moveTo>
                  <a:pt x="0" y="0"/>
                </a:moveTo>
                <a:lnTo>
                  <a:pt x="1816388" y="0"/>
                </a:lnTo>
                <a:lnTo>
                  <a:pt x="1816388" y="3243551"/>
                </a:lnTo>
                <a:lnTo>
                  <a:pt x="0" y="32435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4524089" y="5982080"/>
            <a:ext cx="2710829" cy="2474248"/>
          </a:xfrm>
          <a:custGeom>
            <a:avLst/>
            <a:gdLst/>
            <a:ahLst/>
            <a:cxnLst/>
            <a:rect l="l" t="t" r="r" b="b"/>
            <a:pathLst>
              <a:path w="2710829" h="2474248">
                <a:moveTo>
                  <a:pt x="2710830" y="0"/>
                </a:moveTo>
                <a:lnTo>
                  <a:pt x="0" y="0"/>
                </a:lnTo>
                <a:lnTo>
                  <a:pt x="0" y="2474248"/>
                </a:lnTo>
                <a:lnTo>
                  <a:pt x="2710830" y="2474248"/>
                </a:lnTo>
                <a:lnTo>
                  <a:pt x="27108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24373" y="1525490"/>
            <a:ext cx="12327074" cy="263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21"/>
              </a:lnSpc>
            </a:pPr>
            <a:r>
              <a:rPr lang="en-US" sz="9552" b="1" spc="-33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ARTIFICIAL INTELLIGENCE USAGE IN GAME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9123" y="8491951"/>
            <a:ext cx="4331483" cy="35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2"/>
              </a:lnSpc>
            </a:pPr>
            <a:r>
              <a:rPr lang="en-US" sz="2502" b="1" spc="-12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Published Date: 27 June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08213" y="5135880"/>
            <a:ext cx="4770933" cy="401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2"/>
              </a:lnSpc>
            </a:pPr>
            <a:r>
              <a:rPr lang="en-US" sz="7494" spc="-262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Article by:</a:t>
            </a:r>
          </a:p>
          <a:p>
            <a:pPr marL="562841" lvl="1" indent="-281420" algn="ctr">
              <a:lnSpc>
                <a:spcPts val="3649"/>
              </a:lnSpc>
              <a:buFont typeface="Arial"/>
              <a:buChar char="•"/>
            </a:pP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DHANAMMA JAGLI  </a:t>
            </a:r>
          </a:p>
          <a:p>
            <a:pPr marL="562841" lvl="1" indent="-281420" algn="ctr">
              <a:lnSpc>
                <a:spcPts val="3649"/>
              </a:lnSpc>
              <a:buFont typeface="Arial"/>
              <a:buChar char="•"/>
            </a:pPr>
            <a:r>
              <a:rPr lang="en-US" sz="2606" spc="-91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Subhashchandra</a:t>
            </a: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Nalla </a:t>
            </a:r>
          </a:p>
          <a:p>
            <a:pPr marL="562841" lvl="1" indent="-281420" algn="ctr">
              <a:lnSpc>
                <a:spcPts val="3649"/>
              </a:lnSpc>
              <a:buFont typeface="Arial"/>
              <a:buChar char="•"/>
            </a:pP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2606" spc="-91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Srinivasrao</a:t>
            </a: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2606" spc="-91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Danikonda</a:t>
            </a: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</a:t>
            </a:r>
          </a:p>
          <a:p>
            <a:pPr marL="562841" lvl="1" indent="-281420" algn="ctr">
              <a:lnSpc>
                <a:spcPts val="3649"/>
              </a:lnSpc>
              <a:buFont typeface="Arial"/>
              <a:buChar char="•"/>
            </a:pPr>
            <a:r>
              <a:rPr lang="en-US" sz="2606" spc="-91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Laxmi </a:t>
            </a:r>
            <a:r>
              <a:rPr lang="en-US" sz="2606" spc="-91" dirty="0" err="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Nakirekanti</a:t>
            </a:r>
            <a:endParaRPr lang="en-US" sz="2606" spc="-91" dirty="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ctr">
              <a:lnSpc>
                <a:spcPts val="7907"/>
              </a:lnSpc>
            </a:pPr>
            <a:endParaRPr lang="en-US" sz="2606" spc="-91" dirty="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23251" y="-1729118"/>
            <a:ext cx="5199706" cy="5201856"/>
          </a:xfrm>
          <a:custGeom>
            <a:avLst/>
            <a:gdLst/>
            <a:ahLst/>
            <a:cxnLst/>
            <a:rect l="l" t="t" r="r" b="b"/>
            <a:pathLst>
              <a:path w="5199706" h="5201856">
                <a:moveTo>
                  <a:pt x="0" y="0"/>
                </a:moveTo>
                <a:lnTo>
                  <a:pt x="5199706" y="0"/>
                </a:lnTo>
                <a:lnTo>
                  <a:pt x="5199706" y="5201857"/>
                </a:lnTo>
                <a:lnTo>
                  <a:pt x="0" y="5201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96038" y="7434122"/>
            <a:ext cx="4963248" cy="4965300"/>
          </a:xfrm>
          <a:custGeom>
            <a:avLst/>
            <a:gdLst/>
            <a:ahLst/>
            <a:cxnLst/>
            <a:rect l="l" t="t" r="r" b="b"/>
            <a:pathLst>
              <a:path w="4963248" h="4965300">
                <a:moveTo>
                  <a:pt x="0" y="0"/>
                </a:moveTo>
                <a:lnTo>
                  <a:pt x="4963248" y="0"/>
                </a:lnTo>
                <a:lnTo>
                  <a:pt x="4963248" y="4965300"/>
                </a:lnTo>
                <a:lnTo>
                  <a:pt x="0" y="496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3965" y="1396412"/>
            <a:ext cx="7052825" cy="4515114"/>
          </a:xfrm>
          <a:custGeom>
            <a:avLst/>
            <a:gdLst/>
            <a:ahLst/>
            <a:cxnLst/>
            <a:rect l="l" t="t" r="r" b="b"/>
            <a:pathLst>
              <a:path w="7052825" h="4515114">
                <a:moveTo>
                  <a:pt x="0" y="0"/>
                </a:moveTo>
                <a:lnTo>
                  <a:pt x="7052825" y="0"/>
                </a:lnTo>
                <a:lnTo>
                  <a:pt x="7052825" y="4515114"/>
                </a:lnTo>
                <a:lnTo>
                  <a:pt x="0" y="451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19" b="-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043885" y="6333112"/>
            <a:ext cx="2562238" cy="2562238"/>
          </a:xfrm>
          <a:custGeom>
            <a:avLst/>
            <a:gdLst/>
            <a:ahLst/>
            <a:cxnLst/>
            <a:rect l="l" t="t" r="r" b="b"/>
            <a:pathLst>
              <a:path w="2562238" h="2562238">
                <a:moveTo>
                  <a:pt x="0" y="0"/>
                </a:moveTo>
                <a:lnTo>
                  <a:pt x="2562238" y="0"/>
                </a:lnTo>
                <a:lnTo>
                  <a:pt x="2562238" y="2562238"/>
                </a:lnTo>
                <a:lnTo>
                  <a:pt x="0" y="256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260828" y="6346684"/>
            <a:ext cx="2455987" cy="2548666"/>
          </a:xfrm>
          <a:custGeom>
            <a:avLst/>
            <a:gdLst/>
            <a:ahLst/>
            <a:cxnLst/>
            <a:rect l="l" t="t" r="r" b="b"/>
            <a:pathLst>
              <a:path w="2455987" h="2548666">
                <a:moveTo>
                  <a:pt x="0" y="0"/>
                </a:moveTo>
                <a:lnTo>
                  <a:pt x="2455987" y="0"/>
                </a:lnTo>
                <a:lnTo>
                  <a:pt x="2455987" y="2548666"/>
                </a:lnTo>
                <a:lnTo>
                  <a:pt x="0" y="2548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508870" y="3698954"/>
            <a:ext cx="7188174" cy="471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allows developers to create smarter, more adaptive, and deeply personalized games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It’s transforming games from fixed scripts into living, evolving ecosystems</a:t>
            </a:r>
          </a:p>
          <a:p>
            <a:pPr marL="593726" lvl="1" indent="-296863" algn="l">
              <a:lnSpc>
                <a:spcPts val="4675"/>
              </a:lnSpc>
              <a:spcBef>
                <a:spcPct val="0"/>
              </a:spcBef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helps the developer to code easily and quickly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09282" y="1114425"/>
            <a:ext cx="7273760" cy="217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850" b="1" spc="-274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AI: THE NEW GAME DEVELOPER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1761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97674" y="-1405157"/>
            <a:ext cx="4865702" cy="4867715"/>
          </a:xfrm>
          <a:custGeom>
            <a:avLst/>
            <a:gdLst/>
            <a:ahLst/>
            <a:cxnLst/>
            <a:rect l="l" t="t" r="r" b="b"/>
            <a:pathLst>
              <a:path w="4865702" h="4867715">
                <a:moveTo>
                  <a:pt x="0" y="0"/>
                </a:moveTo>
                <a:lnTo>
                  <a:pt x="4865702" y="0"/>
                </a:lnTo>
                <a:lnTo>
                  <a:pt x="4865702" y="4867714"/>
                </a:lnTo>
                <a:lnTo>
                  <a:pt x="0" y="486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51271" y="3754654"/>
            <a:ext cx="8115300" cy="478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gl</a:t>
            </a: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obal gaming industry is projected to reach USD 315 billion by 2026, driven by AI.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Start-ups like Latitude raised $3.3 million for their AI-generated storylines.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isn't just a tech shift; it's a massive business and creative revolution.</a:t>
            </a:r>
          </a:p>
          <a:p>
            <a:pPr algn="l">
              <a:lnSpc>
                <a:spcPts val="4759"/>
              </a:lnSpc>
            </a:pPr>
            <a:endParaRPr lang="en-US" sz="2799" u="none" strike="noStrike">
              <a:solidFill>
                <a:srgbClr val="0F1519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946922" y="8025614"/>
            <a:ext cx="4177345" cy="4179072"/>
          </a:xfrm>
          <a:custGeom>
            <a:avLst/>
            <a:gdLst/>
            <a:ahLst/>
            <a:cxnLst/>
            <a:rect l="l" t="t" r="r" b="b"/>
            <a:pathLst>
              <a:path w="4177345" h="4179072">
                <a:moveTo>
                  <a:pt x="0" y="0"/>
                </a:moveTo>
                <a:lnTo>
                  <a:pt x="4177344" y="0"/>
                </a:lnTo>
                <a:lnTo>
                  <a:pt x="4177344" y="4179073"/>
                </a:lnTo>
                <a:lnTo>
                  <a:pt x="0" y="4179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2477258" y="4787100"/>
            <a:ext cx="2531356" cy="4297056"/>
          </a:xfrm>
          <a:custGeom>
            <a:avLst/>
            <a:gdLst/>
            <a:ahLst/>
            <a:cxnLst/>
            <a:rect l="l" t="t" r="r" b="b"/>
            <a:pathLst>
              <a:path w="2531356" h="4297056">
                <a:moveTo>
                  <a:pt x="2531357" y="0"/>
                </a:moveTo>
                <a:lnTo>
                  <a:pt x="0" y="0"/>
                </a:lnTo>
                <a:lnTo>
                  <a:pt x="0" y="4297056"/>
                </a:lnTo>
                <a:lnTo>
                  <a:pt x="2531357" y="4297056"/>
                </a:lnTo>
                <a:lnTo>
                  <a:pt x="25313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44135" y="4442850"/>
            <a:ext cx="2559919" cy="2559919"/>
          </a:xfrm>
          <a:custGeom>
            <a:avLst/>
            <a:gdLst/>
            <a:ahLst/>
            <a:cxnLst/>
            <a:rect l="l" t="t" r="r" b="b"/>
            <a:pathLst>
              <a:path w="2559919" h="2559919">
                <a:moveTo>
                  <a:pt x="0" y="0"/>
                </a:moveTo>
                <a:lnTo>
                  <a:pt x="2559919" y="0"/>
                </a:lnTo>
                <a:lnTo>
                  <a:pt x="2559919" y="2559919"/>
                </a:lnTo>
                <a:lnTo>
                  <a:pt x="0" y="2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92181" y="1028700"/>
            <a:ext cx="2616433" cy="2622109"/>
          </a:xfrm>
          <a:custGeom>
            <a:avLst/>
            <a:gdLst/>
            <a:ahLst/>
            <a:cxnLst/>
            <a:rect l="l" t="t" r="r" b="b"/>
            <a:pathLst>
              <a:path w="2616433" h="2622109">
                <a:moveTo>
                  <a:pt x="0" y="0"/>
                </a:moveTo>
                <a:lnTo>
                  <a:pt x="2616434" y="0"/>
                </a:lnTo>
                <a:lnTo>
                  <a:pt x="2616434" y="2622109"/>
                </a:lnTo>
                <a:lnTo>
                  <a:pt x="0" y="2622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552483" y="7002769"/>
            <a:ext cx="2714460" cy="2378854"/>
          </a:xfrm>
          <a:custGeom>
            <a:avLst/>
            <a:gdLst/>
            <a:ahLst/>
            <a:cxnLst/>
            <a:rect l="l" t="t" r="r" b="b"/>
            <a:pathLst>
              <a:path w="2714460" h="2378854">
                <a:moveTo>
                  <a:pt x="0" y="0"/>
                </a:moveTo>
                <a:lnTo>
                  <a:pt x="2714460" y="0"/>
                </a:lnTo>
                <a:lnTo>
                  <a:pt x="2714460" y="2378853"/>
                </a:lnTo>
                <a:lnTo>
                  <a:pt x="0" y="2378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55073" y="3094845"/>
            <a:ext cx="2337525" cy="2337525"/>
          </a:xfrm>
          <a:custGeom>
            <a:avLst/>
            <a:gdLst/>
            <a:ahLst/>
            <a:cxnLst/>
            <a:rect l="l" t="t" r="r" b="b"/>
            <a:pathLst>
              <a:path w="2337525" h="2337525">
                <a:moveTo>
                  <a:pt x="0" y="0"/>
                </a:moveTo>
                <a:lnTo>
                  <a:pt x="2337525" y="0"/>
                </a:lnTo>
                <a:lnTo>
                  <a:pt x="2337525" y="2337525"/>
                </a:lnTo>
                <a:lnTo>
                  <a:pt x="0" y="23375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56789" y="1143000"/>
            <a:ext cx="7259121" cy="243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5"/>
              </a:lnSpc>
            </a:pPr>
            <a:r>
              <a:rPr lang="en-US" sz="8864" b="1" spc="-310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FUELING A BILLION-DOLLAR INDUSTRY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16057058" cy="10525382"/>
            <a:chOff x="0" y="0"/>
            <a:chExt cx="4229019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9019" cy="2772117"/>
            </a:xfrm>
            <a:custGeom>
              <a:avLst/>
              <a:gdLst/>
              <a:ahLst/>
              <a:cxnLst/>
              <a:rect l="l" t="t" r="r" b="b"/>
              <a:pathLst>
                <a:path w="4229019" h="2772117">
                  <a:moveTo>
                    <a:pt x="0" y="0"/>
                  </a:moveTo>
                  <a:lnTo>
                    <a:pt x="4229019" y="0"/>
                  </a:lnTo>
                  <a:lnTo>
                    <a:pt x="4229019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9019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81366" y="1223625"/>
            <a:ext cx="7077934" cy="3647433"/>
            <a:chOff x="0" y="0"/>
            <a:chExt cx="2511738" cy="129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1738" cy="1294360"/>
            </a:xfrm>
            <a:custGeom>
              <a:avLst/>
              <a:gdLst/>
              <a:ahLst/>
              <a:cxnLst/>
              <a:rect l="l" t="t" r="r" b="b"/>
              <a:pathLst>
                <a:path w="2511738" h="1294360">
                  <a:moveTo>
                    <a:pt x="0" y="0"/>
                  </a:moveTo>
                  <a:lnTo>
                    <a:pt x="2511738" y="0"/>
                  </a:lnTo>
                  <a:lnTo>
                    <a:pt x="2511738" y="1294360"/>
                  </a:lnTo>
                  <a:lnTo>
                    <a:pt x="0" y="1294360"/>
                  </a:lnTo>
                  <a:close/>
                </a:path>
              </a:pathLst>
            </a:custGeom>
            <a:blipFill>
              <a:blip r:embed="rId3"/>
              <a:stretch>
                <a:fillRect t="-14765" b="-1476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1780485" y="-1336142"/>
            <a:ext cx="4727729" cy="4729684"/>
          </a:xfrm>
          <a:custGeom>
            <a:avLst/>
            <a:gdLst/>
            <a:ahLst/>
            <a:cxnLst/>
            <a:rect l="l" t="t" r="r" b="b"/>
            <a:pathLst>
              <a:path w="4727729" h="4729684">
                <a:moveTo>
                  <a:pt x="0" y="0"/>
                </a:moveTo>
                <a:lnTo>
                  <a:pt x="4727729" y="0"/>
                </a:lnTo>
                <a:lnTo>
                  <a:pt x="4727729" y="4729684"/>
                </a:lnTo>
                <a:lnTo>
                  <a:pt x="0" y="4729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67794" y="8388164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53895" y="7204032"/>
            <a:ext cx="3330371" cy="2368264"/>
          </a:xfrm>
          <a:custGeom>
            <a:avLst/>
            <a:gdLst/>
            <a:ahLst/>
            <a:cxnLst/>
            <a:rect l="l" t="t" r="r" b="b"/>
            <a:pathLst>
              <a:path w="3330371" h="2368264">
                <a:moveTo>
                  <a:pt x="0" y="0"/>
                </a:moveTo>
                <a:lnTo>
                  <a:pt x="3330371" y="0"/>
                </a:lnTo>
                <a:lnTo>
                  <a:pt x="3330371" y="2368264"/>
                </a:lnTo>
                <a:lnTo>
                  <a:pt x="0" y="2368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326480" y="5262691"/>
            <a:ext cx="3197949" cy="3012468"/>
          </a:xfrm>
          <a:custGeom>
            <a:avLst/>
            <a:gdLst/>
            <a:ahLst/>
            <a:cxnLst/>
            <a:rect l="l" t="t" r="r" b="b"/>
            <a:pathLst>
              <a:path w="3197949" h="3012468">
                <a:moveTo>
                  <a:pt x="0" y="0"/>
                </a:moveTo>
                <a:lnTo>
                  <a:pt x="3197949" y="0"/>
                </a:lnTo>
                <a:lnTo>
                  <a:pt x="3197949" y="3012468"/>
                </a:lnTo>
                <a:lnTo>
                  <a:pt x="0" y="3012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3573949"/>
            <a:ext cx="8582871" cy="418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Wi</a:t>
            </a: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 great power comes great responsibility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Data Privacy: How is your player profile being protected?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Fair Play: Is the AI manipulating your behaviour?</a:t>
            </a: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Addiction Control: Could AI be designed to exploit player psychology?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996468"/>
            <a:ext cx="6943033" cy="119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8557" b="1" spc="-29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ETHICAL ARENA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33772" y="0"/>
            <a:ext cx="4008738" cy="10525382"/>
            <a:chOff x="0" y="0"/>
            <a:chExt cx="1055799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5799" cy="2772117"/>
            </a:xfrm>
            <a:custGeom>
              <a:avLst/>
              <a:gdLst/>
              <a:ahLst/>
              <a:cxnLst/>
              <a:rect l="l" t="t" r="r" b="b"/>
              <a:pathLst>
                <a:path w="1055799" h="2772117">
                  <a:moveTo>
                    <a:pt x="0" y="0"/>
                  </a:moveTo>
                  <a:lnTo>
                    <a:pt x="1055799" y="0"/>
                  </a:lnTo>
                  <a:lnTo>
                    <a:pt x="1055799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5799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91842" y="830004"/>
            <a:ext cx="5303368" cy="4331370"/>
            <a:chOff x="0" y="0"/>
            <a:chExt cx="1843798" cy="15058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3798" cy="1505868"/>
            </a:xfrm>
            <a:custGeom>
              <a:avLst/>
              <a:gdLst/>
              <a:ahLst/>
              <a:cxnLst/>
              <a:rect l="l" t="t" r="r" b="b"/>
              <a:pathLst>
                <a:path w="1843798" h="1505868">
                  <a:moveTo>
                    <a:pt x="0" y="0"/>
                  </a:moveTo>
                  <a:lnTo>
                    <a:pt x="1843798" y="0"/>
                  </a:lnTo>
                  <a:lnTo>
                    <a:pt x="1843798" y="1505868"/>
                  </a:lnTo>
                  <a:lnTo>
                    <a:pt x="0" y="1505868"/>
                  </a:lnTo>
                  <a:close/>
                </a:path>
              </a:pathLst>
            </a:custGeom>
            <a:blipFill>
              <a:blip r:embed="rId2"/>
              <a:stretch>
                <a:fillRect l="-11292" r="-1129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63226" y="1982242"/>
            <a:ext cx="9206497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4"/>
              </a:lnSpc>
              <a:spcBef>
                <a:spcPct val="0"/>
              </a:spcBef>
            </a:pPr>
            <a:r>
              <a:rPr lang="en-US" sz="2649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We face</a:t>
            </a:r>
            <a:r>
              <a:rPr lang="en-US" sz="264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significant challenges</a:t>
            </a:r>
          </a:p>
          <a:p>
            <a:pPr marL="572134" lvl="1" indent="-286067" algn="l">
              <a:lnSpc>
                <a:spcPts val="4504"/>
              </a:lnSpc>
              <a:spcBef>
                <a:spcPct val="0"/>
              </a:spcBef>
              <a:buFont typeface="Arial"/>
              <a:buChar char="•"/>
            </a:pPr>
            <a:r>
              <a:rPr lang="en-US" sz="264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Technical limits and hardware dependency.</a:t>
            </a:r>
          </a:p>
          <a:p>
            <a:pPr marL="572134" lvl="1" indent="-286067" algn="l">
              <a:lnSpc>
                <a:spcPts val="4504"/>
              </a:lnSpc>
              <a:spcBef>
                <a:spcPct val="0"/>
              </a:spcBef>
              <a:buFont typeface="Arial"/>
              <a:buChar char="•"/>
            </a:pPr>
            <a:r>
              <a:rPr lang="en-US" sz="264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Algorithmic bias from non-inclusive data.</a:t>
            </a:r>
          </a:p>
          <a:p>
            <a:pPr marL="572134" lvl="1" indent="-286067" algn="l">
              <a:lnSpc>
                <a:spcPts val="4504"/>
              </a:lnSpc>
              <a:buFont typeface="Arial"/>
              <a:buChar char="•"/>
            </a:pPr>
            <a:r>
              <a:rPr lang="en-US" sz="264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ultimate challenge: balancing automation with the essential "human touch" in creativity.</a:t>
            </a:r>
          </a:p>
        </p:txBody>
      </p:sp>
      <p:sp>
        <p:nvSpPr>
          <p:cNvPr id="8" name="Freeform 8"/>
          <p:cNvSpPr/>
          <p:nvPr/>
        </p:nvSpPr>
        <p:spPr>
          <a:xfrm>
            <a:off x="-1979955" y="-1604117"/>
            <a:ext cx="4347958" cy="4349756"/>
          </a:xfrm>
          <a:custGeom>
            <a:avLst/>
            <a:gdLst/>
            <a:ahLst/>
            <a:cxnLst/>
            <a:rect l="l" t="t" r="r" b="b"/>
            <a:pathLst>
              <a:path w="4347958" h="4349756">
                <a:moveTo>
                  <a:pt x="0" y="0"/>
                </a:moveTo>
                <a:lnTo>
                  <a:pt x="4347958" y="0"/>
                </a:lnTo>
                <a:lnTo>
                  <a:pt x="4347958" y="4349757"/>
                </a:lnTo>
                <a:lnTo>
                  <a:pt x="0" y="4349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80046" y="7468244"/>
            <a:ext cx="4475851" cy="4477702"/>
          </a:xfrm>
          <a:custGeom>
            <a:avLst/>
            <a:gdLst/>
            <a:ahLst/>
            <a:cxnLst/>
            <a:rect l="l" t="t" r="r" b="b"/>
            <a:pathLst>
              <a:path w="4475851" h="4477702">
                <a:moveTo>
                  <a:pt x="0" y="0"/>
                </a:moveTo>
                <a:lnTo>
                  <a:pt x="4475851" y="0"/>
                </a:lnTo>
                <a:lnTo>
                  <a:pt x="4475851" y="4477701"/>
                </a:lnTo>
                <a:lnTo>
                  <a:pt x="0" y="4477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79173" y="5474044"/>
            <a:ext cx="2413097" cy="2413097"/>
          </a:xfrm>
          <a:custGeom>
            <a:avLst/>
            <a:gdLst/>
            <a:ahLst/>
            <a:cxnLst/>
            <a:rect l="l" t="t" r="r" b="b"/>
            <a:pathLst>
              <a:path w="2413097" h="2413097">
                <a:moveTo>
                  <a:pt x="0" y="0"/>
                </a:moveTo>
                <a:lnTo>
                  <a:pt x="2413097" y="0"/>
                </a:lnTo>
                <a:lnTo>
                  <a:pt x="2413097" y="2413097"/>
                </a:lnTo>
                <a:lnTo>
                  <a:pt x="0" y="241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92270" y="7185678"/>
            <a:ext cx="2041313" cy="2041313"/>
          </a:xfrm>
          <a:custGeom>
            <a:avLst/>
            <a:gdLst/>
            <a:ahLst/>
            <a:cxnLst/>
            <a:rect l="l" t="t" r="r" b="b"/>
            <a:pathLst>
              <a:path w="2041313" h="2041313">
                <a:moveTo>
                  <a:pt x="0" y="0"/>
                </a:moveTo>
                <a:lnTo>
                  <a:pt x="2041312" y="0"/>
                </a:lnTo>
                <a:lnTo>
                  <a:pt x="2041312" y="2041313"/>
                </a:lnTo>
                <a:lnTo>
                  <a:pt x="0" y="2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49169" y="934779"/>
            <a:ext cx="8822168" cy="113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3"/>
              </a:lnSpc>
            </a:pPr>
            <a:r>
              <a:rPr lang="en-US" sz="8180" b="1" spc="-286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ROADBLOCKS AHEAD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9169" y="5156845"/>
            <a:ext cx="8822168" cy="113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3"/>
              </a:lnSpc>
            </a:pPr>
            <a:r>
              <a:rPr lang="en-US" sz="8180" b="1" spc="-286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FINAL LEVEL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69" y="6367839"/>
            <a:ext cx="8750473" cy="285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96" lvl="1" indent="-291248" algn="l">
              <a:lnSpc>
                <a:spcPts val="4586"/>
              </a:lnSpc>
              <a:buFont typeface="Arial"/>
              <a:buChar char="•"/>
            </a:pPr>
            <a:r>
              <a:rPr lang="en-US" sz="2697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will soon be a</a:t>
            </a:r>
            <a:r>
              <a:rPr lang="en-US" sz="2697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standard requirement for all game development.</a:t>
            </a:r>
          </a:p>
          <a:p>
            <a:pPr marL="572134" lvl="1" indent="-286067" algn="l">
              <a:lnSpc>
                <a:spcPts val="4504"/>
              </a:lnSpc>
              <a:buFont typeface="Arial"/>
              <a:buChar char="•"/>
            </a:pPr>
            <a:r>
              <a:rPr lang="en-US" sz="264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integration is not just about efficiency—it's about unlocking new forms of creativity, realism, and emotional connection.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23251" y="-1729118"/>
            <a:ext cx="5199706" cy="5201856"/>
          </a:xfrm>
          <a:custGeom>
            <a:avLst/>
            <a:gdLst/>
            <a:ahLst/>
            <a:cxnLst/>
            <a:rect l="l" t="t" r="r" b="b"/>
            <a:pathLst>
              <a:path w="5199706" h="5201856">
                <a:moveTo>
                  <a:pt x="0" y="0"/>
                </a:moveTo>
                <a:lnTo>
                  <a:pt x="5199706" y="0"/>
                </a:lnTo>
                <a:lnTo>
                  <a:pt x="5199706" y="5201857"/>
                </a:lnTo>
                <a:lnTo>
                  <a:pt x="0" y="5201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96038" y="7434122"/>
            <a:ext cx="4963248" cy="4965300"/>
          </a:xfrm>
          <a:custGeom>
            <a:avLst/>
            <a:gdLst/>
            <a:ahLst/>
            <a:cxnLst/>
            <a:rect l="l" t="t" r="r" b="b"/>
            <a:pathLst>
              <a:path w="4963248" h="4965300">
                <a:moveTo>
                  <a:pt x="0" y="0"/>
                </a:moveTo>
                <a:lnTo>
                  <a:pt x="4963248" y="0"/>
                </a:lnTo>
                <a:lnTo>
                  <a:pt x="4963248" y="4965300"/>
                </a:lnTo>
                <a:lnTo>
                  <a:pt x="0" y="496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7428" y="4387198"/>
            <a:ext cx="2085699" cy="2085699"/>
          </a:xfrm>
          <a:custGeom>
            <a:avLst/>
            <a:gdLst/>
            <a:ahLst/>
            <a:cxnLst/>
            <a:rect l="l" t="t" r="r" b="b"/>
            <a:pathLst>
              <a:path w="2085699" h="2085699">
                <a:moveTo>
                  <a:pt x="0" y="0"/>
                </a:moveTo>
                <a:lnTo>
                  <a:pt x="2085699" y="0"/>
                </a:lnTo>
                <a:lnTo>
                  <a:pt x="2085699" y="2085699"/>
                </a:lnTo>
                <a:lnTo>
                  <a:pt x="0" y="208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51950" y="1659676"/>
            <a:ext cx="7421428" cy="2342467"/>
          </a:xfrm>
          <a:custGeom>
            <a:avLst/>
            <a:gdLst/>
            <a:ahLst/>
            <a:cxnLst/>
            <a:rect l="l" t="t" r="r" b="b"/>
            <a:pathLst>
              <a:path w="7421428" h="2342467">
                <a:moveTo>
                  <a:pt x="0" y="0"/>
                </a:moveTo>
                <a:lnTo>
                  <a:pt x="7421428" y="0"/>
                </a:lnTo>
                <a:lnTo>
                  <a:pt x="7421428" y="2342467"/>
                </a:lnTo>
                <a:lnTo>
                  <a:pt x="0" y="2342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023" b="-34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80740" y="6042901"/>
            <a:ext cx="3099728" cy="2953196"/>
          </a:xfrm>
          <a:custGeom>
            <a:avLst/>
            <a:gdLst/>
            <a:ahLst/>
            <a:cxnLst/>
            <a:rect l="l" t="t" r="r" b="b"/>
            <a:pathLst>
              <a:path w="3099728" h="2953196">
                <a:moveTo>
                  <a:pt x="0" y="0"/>
                </a:moveTo>
                <a:lnTo>
                  <a:pt x="3099729" y="0"/>
                </a:lnTo>
                <a:lnTo>
                  <a:pt x="3099729" y="2953196"/>
                </a:lnTo>
                <a:lnTo>
                  <a:pt x="0" y="2953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433534" y="4536520"/>
            <a:ext cx="2401841" cy="2401841"/>
          </a:xfrm>
          <a:custGeom>
            <a:avLst/>
            <a:gdLst/>
            <a:ahLst/>
            <a:cxnLst/>
            <a:rect l="l" t="t" r="r" b="b"/>
            <a:pathLst>
              <a:path w="2401841" h="2401841">
                <a:moveTo>
                  <a:pt x="0" y="0"/>
                </a:moveTo>
                <a:lnTo>
                  <a:pt x="2401841" y="0"/>
                </a:lnTo>
                <a:lnTo>
                  <a:pt x="2401841" y="2401841"/>
                </a:lnTo>
                <a:lnTo>
                  <a:pt x="0" y="2401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488441" y="3310814"/>
            <a:ext cx="7494601" cy="530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is a cor</a:t>
            </a: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driving force, not just a tool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Enables continuous innovation in gaming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Extends game lifespans through adaptability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Creates deeply personalized player experiences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Fundamental to the future of game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9282" y="952322"/>
            <a:ext cx="7273760" cy="217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850" b="1" spc="-274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CONCLUSION:</a:t>
            </a:r>
          </a:p>
          <a:p>
            <a:pPr algn="l">
              <a:lnSpc>
                <a:spcPts val="8400"/>
              </a:lnSpc>
            </a:pPr>
            <a:r>
              <a:rPr lang="en-US" sz="7850" b="1" spc="-274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FUTURE WITH AI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3840">
                <a:alpha val="100000"/>
              </a:srgbClr>
            </a:gs>
            <a:gs pos="100000">
              <a:srgbClr val="0D141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7750" y="8260509"/>
            <a:ext cx="19023501" cy="3086100"/>
            <a:chOff x="0" y="0"/>
            <a:chExt cx="501030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0305" cy="812800"/>
            </a:xfrm>
            <a:custGeom>
              <a:avLst/>
              <a:gdLst/>
              <a:ahLst/>
              <a:cxnLst/>
              <a:rect l="l" t="t" r="r" b="b"/>
              <a:pathLst>
                <a:path w="5010305" h="812800">
                  <a:moveTo>
                    <a:pt x="0" y="0"/>
                  </a:moveTo>
                  <a:lnTo>
                    <a:pt x="5010305" y="0"/>
                  </a:lnTo>
                  <a:lnTo>
                    <a:pt x="50103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1030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4179" y="-891393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2" y="0"/>
                </a:lnTo>
                <a:lnTo>
                  <a:pt x="3590242" y="3591727"/>
                </a:lnTo>
                <a:lnTo>
                  <a:pt x="0" y="359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23176" y="7754883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72853" y="4472564"/>
            <a:ext cx="2744240" cy="3609174"/>
          </a:xfrm>
          <a:custGeom>
            <a:avLst/>
            <a:gdLst/>
            <a:ahLst/>
            <a:cxnLst/>
            <a:rect l="l" t="t" r="r" b="b"/>
            <a:pathLst>
              <a:path w="2744240" h="3609174">
                <a:moveTo>
                  <a:pt x="0" y="0"/>
                </a:moveTo>
                <a:lnTo>
                  <a:pt x="2744240" y="0"/>
                </a:lnTo>
                <a:lnTo>
                  <a:pt x="2744240" y="3609174"/>
                </a:lnTo>
                <a:lnTo>
                  <a:pt x="0" y="3609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73532" y="5549168"/>
            <a:ext cx="1977123" cy="2205715"/>
          </a:xfrm>
          <a:custGeom>
            <a:avLst/>
            <a:gdLst/>
            <a:ahLst/>
            <a:cxnLst/>
            <a:rect l="l" t="t" r="r" b="b"/>
            <a:pathLst>
              <a:path w="1977123" h="2205715">
                <a:moveTo>
                  <a:pt x="0" y="0"/>
                </a:moveTo>
                <a:lnTo>
                  <a:pt x="1977123" y="0"/>
                </a:lnTo>
                <a:lnTo>
                  <a:pt x="1977123" y="2205715"/>
                </a:lnTo>
                <a:lnTo>
                  <a:pt x="0" y="220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85801" y="8578795"/>
            <a:ext cx="3916397" cy="1224764"/>
          </a:xfrm>
          <a:custGeom>
            <a:avLst/>
            <a:gdLst/>
            <a:ahLst/>
            <a:cxnLst/>
            <a:rect l="l" t="t" r="r" b="b"/>
            <a:pathLst>
              <a:path w="3916397" h="1224764">
                <a:moveTo>
                  <a:pt x="0" y="0"/>
                </a:moveTo>
                <a:lnTo>
                  <a:pt x="3916398" y="0"/>
                </a:lnTo>
                <a:lnTo>
                  <a:pt x="3916398" y="1224764"/>
                </a:lnTo>
                <a:lnTo>
                  <a:pt x="0" y="1224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64249" y="8552094"/>
            <a:ext cx="3756686" cy="1734906"/>
          </a:xfrm>
          <a:custGeom>
            <a:avLst/>
            <a:gdLst/>
            <a:ahLst/>
            <a:cxnLst/>
            <a:rect l="l" t="t" r="r" b="b"/>
            <a:pathLst>
              <a:path w="3756686" h="1734906">
                <a:moveTo>
                  <a:pt x="0" y="0"/>
                </a:moveTo>
                <a:lnTo>
                  <a:pt x="3756686" y="0"/>
                </a:lnTo>
                <a:lnTo>
                  <a:pt x="3756686" y="1734906"/>
                </a:lnTo>
                <a:lnTo>
                  <a:pt x="0" y="1734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093276" y="-1111063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2" y="0"/>
                </a:lnTo>
                <a:lnTo>
                  <a:pt x="3590242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00029" y="1409700"/>
            <a:ext cx="15359271" cy="434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0"/>
              </a:lnSpc>
            </a:pPr>
            <a:r>
              <a:rPr lang="en-US" sz="31112" b="1" spc="-108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29018" y="5701218"/>
            <a:ext cx="7829964" cy="158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2"/>
              </a:lnSpc>
              <a:spcBef>
                <a:spcPct val="0"/>
              </a:spcBef>
            </a:pPr>
            <a:r>
              <a:rPr lang="en-US" sz="11328" b="1" spc="-39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ANY QUESTIONS?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2267065" y="8578795"/>
            <a:ext cx="3756686" cy="1734906"/>
          </a:xfrm>
          <a:custGeom>
            <a:avLst/>
            <a:gdLst/>
            <a:ahLst/>
            <a:cxnLst/>
            <a:rect l="l" t="t" r="r" b="b"/>
            <a:pathLst>
              <a:path w="3756686" h="1734906">
                <a:moveTo>
                  <a:pt x="3756686" y="0"/>
                </a:moveTo>
                <a:lnTo>
                  <a:pt x="0" y="0"/>
                </a:lnTo>
                <a:lnTo>
                  <a:pt x="0" y="1734906"/>
                </a:lnTo>
                <a:lnTo>
                  <a:pt x="3756686" y="1734906"/>
                </a:lnTo>
                <a:lnTo>
                  <a:pt x="37566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020935" y="7754883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183063" y="8752253"/>
            <a:ext cx="1921874" cy="78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0F1519"/>
                </a:solidFill>
                <a:latin typeface="Archivo Black"/>
                <a:ea typeface="Archivo Black"/>
                <a:cs typeface="Archivo Black"/>
                <a:sym typeface="Archivo Black"/>
              </a:rPr>
              <a:t>BYE!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5118" y="743578"/>
            <a:ext cx="8214885" cy="5026865"/>
            <a:chOff x="0" y="0"/>
            <a:chExt cx="2115239" cy="129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5239" cy="1294360"/>
            </a:xfrm>
            <a:custGeom>
              <a:avLst/>
              <a:gdLst/>
              <a:ahLst/>
              <a:cxnLst/>
              <a:rect l="l" t="t" r="r" b="b"/>
              <a:pathLst>
                <a:path w="2115239" h="1294360">
                  <a:moveTo>
                    <a:pt x="0" y="0"/>
                  </a:moveTo>
                  <a:lnTo>
                    <a:pt x="2115239" y="0"/>
                  </a:lnTo>
                  <a:lnTo>
                    <a:pt x="2115239" y="1294360"/>
                  </a:lnTo>
                  <a:lnTo>
                    <a:pt x="0" y="1294360"/>
                  </a:lnTo>
                  <a:close/>
                </a:path>
              </a:pathLst>
            </a:custGeom>
            <a:blipFill>
              <a:blip r:embed="rId3"/>
              <a:stretch>
                <a:fillRect t="-115596" b="-2968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867794" y="-1204184"/>
            <a:ext cx="3893912" cy="3895522"/>
          </a:xfrm>
          <a:custGeom>
            <a:avLst/>
            <a:gdLst/>
            <a:ahLst/>
            <a:cxnLst/>
            <a:rect l="l" t="t" r="r" b="b"/>
            <a:pathLst>
              <a:path w="3893912" h="3895522">
                <a:moveTo>
                  <a:pt x="0" y="0"/>
                </a:moveTo>
                <a:lnTo>
                  <a:pt x="3893911" y="0"/>
                </a:lnTo>
                <a:lnTo>
                  <a:pt x="3893911" y="3895523"/>
                </a:lnTo>
                <a:lnTo>
                  <a:pt x="0" y="3895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8686" y="6671639"/>
            <a:ext cx="7421317" cy="4541264"/>
            <a:chOff x="0" y="0"/>
            <a:chExt cx="2115239" cy="12943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5239" cy="1294360"/>
            </a:xfrm>
            <a:custGeom>
              <a:avLst/>
              <a:gdLst/>
              <a:ahLst/>
              <a:cxnLst/>
              <a:rect l="l" t="t" r="r" b="b"/>
              <a:pathLst>
                <a:path w="2115239" h="1294360">
                  <a:moveTo>
                    <a:pt x="0" y="0"/>
                  </a:moveTo>
                  <a:lnTo>
                    <a:pt x="2115239" y="0"/>
                  </a:lnTo>
                  <a:lnTo>
                    <a:pt x="2115239" y="1294360"/>
                  </a:lnTo>
                  <a:lnTo>
                    <a:pt x="0" y="1294360"/>
                  </a:lnTo>
                  <a:close/>
                </a:path>
              </a:pathLst>
            </a:custGeom>
            <a:blipFill>
              <a:blip r:embed="rId6"/>
              <a:stretch>
                <a:fillRect t="-4439" b="-44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921250" y="3814291"/>
            <a:ext cx="8893499" cy="550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915" lvl="1" indent="-309958" algn="l">
              <a:lnSpc>
                <a:spcPts val="4881"/>
              </a:lnSpc>
              <a:buFont typeface="Arial"/>
              <a:buChar char="•"/>
            </a:pPr>
            <a:r>
              <a:rPr lang="en-US" sz="2871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"A</a:t>
            </a:r>
            <a:r>
              <a:rPr lang="en-US" sz="2871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rtificial Intelligence has become the heart of modern game development".</a:t>
            </a:r>
          </a:p>
          <a:p>
            <a:pPr marL="619915" lvl="1" indent="-309958" algn="l">
              <a:lnSpc>
                <a:spcPts val="4881"/>
              </a:lnSpc>
              <a:buFont typeface="Arial"/>
              <a:buChar char="•"/>
            </a:pPr>
            <a:r>
              <a:rPr lang="en-US" sz="2871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Evolution: Early graphics &amp; logic systems, Machine learning &amp; real-time adaptation.</a:t>
            </a:r>
          </a:p>
          <a:p>
            <a:pPr marL="619915" lvl="1" indent="-309958" algn="l">
              <a:lnSpc>
                <a:spcPts val="4881"/>
              </a:lnSpc>
              <a:buFont typeface="Arial"/>
              <a:buChar char="•"/>
            </a:pPr>
            <a:r>
              <a:rPr lang="en-US" sz="2871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Makes games realistic and engaging through intelligent characters.</a:t>
            </a:r>
          </a:p>
          <a:p>
            <a:pPr marL="619915" lvl="1" indent="-309958" algn="l">
              <a:lnSpc>
                <a:spcPts val="4881"/>
              </a:lnSpc>
              <a:buFont typeface="Arial"/>
              <a:buChar char="•"/>
            </a:pPr>
            <a:r>
              <a:rPr lang="en-US" sz="2871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Based on research by Jagli, Chandra, Dhanikonda, Nakirekanti (2024).</a:t>
            </a:r>
          </a:p>
          <a:p>
            <a:pPr marL="0" lvl="0" indent="0" algn="l">
              <a:lnSpc>
                <a:spcPts val="4881"/>
              </a:lnSpc>
              <a:spcBef>
                <a:spcPct val="0"/>
              </a:spcBef>
            </a:pPr>
            <a:endParaRPr lang="en-US" sz="2871" u="none" strike="noStrike">
              <a:solidFill>
                <a:srgbClr val="0F1519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62495" y="829303"/>
            <a:ext cx="7025494" cy="269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579" b="1" spc="-230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 &amp; EVOLUTION OF AI IN GAMING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67794" y="8388164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16057058" cy="10525382"/>
            <a:chOff x="0" y="0"/>
            <a:chExt cx="4229019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9019" cy="2772117"/>
            </a:xfrm>
            <a:custGeom>
              <a:avLst/>
              <a:gdLst/>
              <a:ahLst/>
              <a:cxnLst/>
              <a:rect l="l" t="t" r="r" b="b"/>
              <a:pathLst>
                <a:path w="4229019" h="2772117">
                  <a:moveTo>
                    <a:pt x="0" y="0"/>
                  </a:moveTo>
                  <a:lnTo>
                    <a:pt x="4229019" y="0"/>
                  </a:lnTo>
                  <a:lnTo>
                    <a:pt x="4229019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9019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87950" y="4843532"/>
            <a:ext cx="5960622" cy="3647433"/>
            <a:chOff x="0" y="0"/>
            <a:chExt cx="2115239" cy="129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5239" cy="1294360"/>
            </a:xfrm>
            <a:custGeom>
              <a:avLst/>
              <a:gdLst/>
              <a:ahLst/>
              <a:cxnLst/>
              <a:rect l="l" t="t" r="r" b="b"/>
              <a:pathLst>
                <a:path w="2115239" h="1294360">
                  <a:moveTo>
                    <a:pt x="0" y="0"/>
                  </a:moveTo>
                  <a:lnTo>
                    <a:pt x="2115239" y="0"/>
                  </a:lnTo>
                  <a:lnTo>
                    <a:pt x="2115239" y="1294360"/>
                  </a:lnTo>
                  <a:lnTo>
                    <a:pt x="0" y="1294360"/>
                  </a:lnTo>
                  <a:close/>
                </a:path>
              </a:pathLst>
            </a:custGeom>
            <a:blipFill>
              <a:blip r:embed="rId3"/>
              <a:stretch>
                <a:fillRect t="-4439" b="-44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58462" y="648400"/>
            <a:ext cx="8894254" cy="3647433"/>
            <a:chOff x="0" y="0"/>
            <a:chExt cx="3156293" cy="12943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6293" cy="1294360"/>
            </a:xfrm>
            <a:custGeom>
              <a:avLst/>
              <a:gdLst/>
              <a:ahLst/>
              <a:cxnLst/>
              <a:rect l="l" t="t" r="r" b="b"/>
              <a:pathLst>
                <a:path w="3156293" h="1294360">
                  <a:moveTo>
                    <a:pt x="0" y="0"/>
                  </a:moveTo>
                  <a:lnTo>
                    <a:pt x="3156293" y="0"/>
                  </a:lnTo>
                  <a:lnTo>
                    <a:pt x="3156293" y="1294360"/>
                  </a:lnTo>
                  <a:lnTo>
                    <a:pt x="0" y="1294360"/>
                  </a:lnTo>
                  <a:close/>
                </a:path>
              </a:pathLst>
            </a:custGeom>
            <a:blipFill>
              <a:blip r:embed="rId4"/>
              <a:stretch>
                <a:fillRect t="-31384" b="-3138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062" y="3124523"/>
            <a:ext cx="8582871" cy="658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Sma</a:t>
            </a: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rt enemy behavior - creates dynamic challenges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Adaptive difficulty - adjusts to player skill automatically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Realistic environments - immersive worlds that feel alive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Personalized experiences - tailored to individual players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Essential for AR/VR - simulates real-world interactions</a:t>
            </a: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endParaRPr lang="en-US" sz="2799" u="none" strike="noStrike">
              <a:solidFill>
                <a:srgbClr val="FFFFFF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474058" y="-1014239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7"/>
                </a:lnTo>
                <a:lnTo>
                  <a:pt x="0" y="359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04796" y="753175"/>
            <a:ext cx="6566849" cy="222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0"/>
              </a:lnSpc>
            </a:pPr>
            <a:r>
              <a:rPr lang="en-US" sz="8093" b="1" spc="-28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WHY AI MATTERS IN MODERN GAMES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67794" y="8388164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1761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97674" y="-1405157"/>
            <a:ext cx="4865702" cy="4867715"/>
          </a:xfrm>
          <a:custGeom>
            <a:avLst/>
            <a:gdLst/>
            <a:ahLst/>
            <a:cxnLst/>
            <a:rect l="l" t="t" r="r" b="b"/>
            <a:pathLst>
              <a:path w="4865702" h="4867715">
                <a:moveTo>
                  <a:pt x="0" y="0"/>
                </a:moveTo>
                <a:lnTo>
                  <a:pt x="4865702" y="0"/>
                </a:lnTo>
                <a:lnTo>
                  <a:pt x="4865702" y="4867714"/>
                </a:lnTo>
                <a:lnTo>
                  <a:pt x="0" y="486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6450" y="3563882"/>
            <a:ext cx="8792766" cy="478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Decisi</a:t>
            </a: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 Trees - rule-based logical predictions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Deep Neural Networks - pattern recognition for realism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Genetic Algorithms - automatically evolves strategies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Reinforcement Learning - learns through trial and error</a:t>
            </a:r>
          </a:p>
        </p:txBody>
      </p:sp>
      <p:sp>
        <p:nvSpPr>
          <p:cNvPr id="7" name="Freeform 7"/>
          <p:cNvSpPr/>
          <p:nvPr/>
        </p:nvSpPr>
        <p:spPr>
          <a:xfrm>
            <a:off x="-1946922" y="8025614"/>
            <a:ext cx="4177345" cy="4179072"/>
          </a:xfrm>
          <a:custGeom>
            <a:avLst/>
            <a:gdLst/>
            <a:ahLst/>
            <a:cxnLst/>
            <a:rect l="l" t="t" r="r" b="b"/>
            <a:pathLst>
              <a:path w="4177345" h="4179072">
                <a:moveTo>
                  <a:pt x="0" y="0"/>
                </a:moveTo>
                <a:lnTo>
                  <a:pt x="4177344" y="0"/>
                </a:lnTo>
                <a:lnTo>
                  <a:pt x="4177344" y="4179073"/>
                </a:lnTo>
                <a:lnTo>
                  <a:pt x="0" y="4179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77258" y="2187890"/>
            <a:ext cx="2766877" cy="2032397"/>
          </a:xfrm>
          <a:custGeom>
            <a:avLst/>
            <a:gdLst/>
            <a:ahLst/>
            <a:cxnLst/>
            <a:rect l="l" t="t" r="r" b="b"/>
            <a:pathLst>
              <a:path w="2766877" h="2032397">
                <a:moveTo>
                  <a:pt x="0" y="0"/>
                </a:moveTo>
                <a:lnTo>
                  <a:pt x="2766877" y="0"/>
                </a:lnTo>
                <a:lnTo>
                  <a:pt x="2766877" y="2032397"/>
                </a:lnTo>
                <a:lnTo>
                  <a:pt x="0" y="2032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77258" y="4787100"/>
            <a:ext cx="2531356" cy="4297056"/>
          </a:xfrm>
          <a:custGeom>
            <a:avLst/>
            <a:gdLst/>
            <a:ahLst/>
            <a:cxnLst/>
            <a:rect l="l" t="t" r="r" b="b"/>
            <a:pathLst>
              <a:path w="2531356" h="4297056">
                <a:moveTo>
                  <a:pt x="0" y="0"/>
                </a:moveTo>
                <a:lnTo>
                  <a:pt x="2531357" y="0"/>
                </a:lnTo>
                <a:lnTo>
                  <a:pt x="2531357" y="4297056"/>
                </a:lnTo>
                <a:lnTo>
                  <a:pt x="0" y="4297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44135" y="4442850"/>
            <a:ext cx="2559919" cy="2559919"/>
          </a:xfrm>
          <a:custGeom>
            <a:avLst/>
            <a:gdLst/>
            <a:ahLst/>
            <a:cxnLst/>
            <a:rect l="l" t="t" r="r" b="b"/>
            <a:pathLst>
              <a:path w="2559919" h="2559919">
                <a:moveTo>
                  <a:pt x="0" y="0"/>
                </a:moveTo>
                <a:lnTo>
                  <a:pt x="2559919" y="0"/>
                </a:lnTo>
                <a:lnTo>
                  <a:pt x="2559919" y="2559919"/>
                </a:lnTo>
                <a:lnTo>
                  <a:pt x="0" y="2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05913" y="1027522"/>
            <a:ext cx="6809695" cy="243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5"/>
              </a:lnSpc>
            </a:pPr>
            <a:r>
              <a:rPr lang="en-US" sz="8864" b="1" spc="-310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KEY AI METHODS &amp; TECHNIQUES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634" y="0"/>
            <a:ext cx="16057058" cy="10525382"/>
            <a:chOff x="0" y="0"/>
            <a:chExt cx="4229019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9019" cy="2772117"/>
            </a:xfrm>
            <a:custGeom>
              <a:avLst/>
              <a:gdLst/>
              <a:ahLst/>
              <a:cxnLst/>
              <a:rect l="l" t="t" r="r" b="b"/>
              <a:pathLst>
                <a:path w="4229019" h="2772117">
                  <a:moveTo>
                    <a:pt x="0" y="0"/>
                  </a:moveTo>
                  <a:lnTo>
                    <a:pt x="4229019" y="0"/>
                  </a:lnTo>
                  <a:lnTo>
                    <a:pt x="4229019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9019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74058" y="-1014239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7"/>
                </a:lnTo>
                <a:lnTo>
                  <a:pt x="0" y="359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67794" y="8388164"/>
            <a:ext cx="3590241" cy="3591726"/>
          </a:xfrm>
          <a:custGeom>
            <a:avLst/>
            <a:gdLst/>
            <a:ahLst/>
            <a:cxnLst/>
            <a:rect l="l" t="t" r="r" b="b"/>
            <a:pathLst>
              <a:path w="3590241" h="3591726">
                <a:moveTo>
                  <a:pt x="0" y="0"/>
                </a:moveTo>
                <a:lnTo>
                  <a:pt x="3590241" y="0"/>
                </a:lnTo>
                <a:lnTo>
                  <a:pt x="3590241" y="3591726"/>
                </a:lnTo>
                <a:lnTo>
                  <a:pt x="0" y="359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90776" y="1297701"/>
            <a:ext cx="6292157" cy="4198585"/>
          </a:xfrm>
          <a:custGeom>
            <a:avLst/>
            <a:gdLst/>
            <a:ahLst/>
            <a:cxnLst/>
            <a:rect l="l" t="t" r="r" b="b"/>
            <a:pathLst>
              <a:path w="6292157" h="4198585">
                <a:moveTo>
                  <a:pt x="0" y="0"/>
                </a:moveTo>
                <a:lnTo>
                  <a:pt x="6292157" y="0"/>
                </a:lnTo>
                <a:lnTo>
                  <a:pt x="6292157" y="4198584"/>
                </a:lnTo>
                <a:lnTo>
                  <a:pt x="0" y="419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6840228"/>
            <a:ext cx="2611644" cy="2687886"/>
          </a:xfrm>
          <a:custGeom>
            <a:avLst/>
            <a:gdLst/>
            <a:ahLst/>
            <a:cxnLst/>
            <a:rect l="l" t="t" r="r" b="b"/>
            <a:pathLst>
              <a:path w="2611644" h="2687886">
                <a:moveTo>
                  <a:pt x="0" y="0"/>
                </a:moveTo>
                <a:lnTo>
                  <a:pt x="2611644" y="0"/>
                </a:lnTo>
                <a:lnTo>
                  <a:pt x="2611644" y="2687886"/>
                </a:lnTo>
                <a:lnTo>
                  <a:pt x="0" y="2687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13189" y="6076135"/>
            <a:ext cx="2247331" cy="1528185"/>
          </a:xfrm>
          <a:custGeom>
            <a:avLst/>
            <a:gdLst/>
            <a:ahLst/>
            <a:cxnLst/>
            <a:rect l="l" t="t" r="r" b="b"/>
            <a:pathLst>
              <a:path w="2247331" h="1528185">
                <a:moveTo>
                  <a:pt x="0" y="0"/>
                </a:moveTo>
                <a:lnTo>
                  <a:pt x="2247331" y="0"/>
                </a:lnTo>
                <a:lnTo>
                  <a:pt x="2247331" y="1528186"/>
                </a:lnTo>
                <a:lnTo>
                  <a:pt x="0" y="1528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7744" y="3647319"/>
            <a:ext cx="8874416" cy="524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AI is no longer just an add-on; it defines how games think, react, and evolve.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Traditional games followed fixed rules, but now AI lets games learn from players and adapt in real time.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This shift marks a movement from programmed logic to dynamic intelligence, making gaming more unpredictable and engaging.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Developers analyze player data to make smarter in-game reactions.</a:t>
            </a:r>
          </a:p>
          <a:p>
            <a:pPr algn="ctr">
              <a:lnSpc>
                <a:spcPts val="3784"/>
              </a:lnSpc>
            </a:pPr>
            <a:endParaRPr lang="en-US" sz="2703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53829" y="1298103"/>
            <a:ext cx="7122245" cy="209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3"/>
              </a:lnSpc>
            </a:pPr>
            <a:r>
              <a:rPr lang="en-US" sz="7629" b="1" spc="-267">
                <a:solidFill>
                  <a:srgbClr val="F4F4F4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ROLE OF AI IN MODERN GAME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1761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49324" y="5564697"/>
            <a:ext cx="8073272" cy="8076611"/>
          </a:xfrm>
          <a:custGeom>
            <a:avLst/>
            <a:gdLst/>
            <a:ahLst/>
            <a:cxnLst/>
            <a:rect l="l" t="t" r="r" b="b"/>
            <a:pathLst>
              <a:path w="8073272" h="8076611">
                <a:moveTo>
                  <a:pt x="0" y="0"/>
                </a:moveTo>
                <a:lnTo>
                  <a:pt x="8073272" y="0"/>
                </a:lnTo>
                <a:lnTo>
                  <a:pt x="8073272" y="8076610"/>
                </a:lnTo>
                <a:lnTo>
                  <a:pt x="0" y="8076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777341">
            <a:off x="8843027" y="7961305"/>
            <a:ext cx="2436633" cy="1466410"/>
          </a:xfrm>
          <a:custGeom>
            <a:avLst/>
            <a:gdLst/>
            <a:ahLst/>
            <a:cxnLst/>
            <a:rect l="l" t="t" r="r" b="b"/>
            <a:pathLst>
              <a:path w="2436633" h="1466410">
                <a:moveTo>
                  <a:pt x="0" y="0"/>
                </a:moveTo>
                <a:lnTo>
                  <a:pt x="2436633" y="0"/>
                </a:lnTo>
                <a:lnTo>
                  <a:pt x="2436633" y="1466410"/>
                </a:lnTo>
                <a:lnTo>
                  <a:pt x="0" y="1466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1918610" y="8291570"/>
            <a:ext cx="2129642" cy="1734948"/>
          </a:xfrm>
          <a:custGeom>
            <a:avLst/>
            <a:gdLst/>
            <a:ahLst/>
            <a:cxnLst/>
            <a:rect l="l" t="t" r="r" b="b"/>
            <a:pathLst>
              <a:path w="2129642" h="1734948">
                <a:moveTo>
                  <a:pt x="0" y="0"/>
                </a:moveTo>
                <a:lnTo>
                  <a:pt x="2129642" y="0"/>
                </a:lnTo>
                <a:lnTo>
                  <a:pt x="2129642" y="1734948"/>
                </a:lnTo>
                <a:lnTo>
                  <a:pt x="0" y="1734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330719" y="8694510"/>
            <a:ext cx="2144510" cy="908492"/>
          </a:xfrm>
          <a:custGeom>
            <a:avLst/>
            <a:gdLst/>
            <a:ahLst/>
            <a:cxnLst/>
            <a:rect l="l" t="t" r="r" b="b"/>
            <a:pathLst>
              <a:path w="2144510" h="908492">
                <a:moveTo>
                  <a:pt x="0" y="0"/>
                </a:moveTo>
                <a:lnTo>
                  <a:pt x="2144510" y="0"/>
                </a:lnTo>
                <a:lnTo>
                  <a:pt x="2144510" y="908492"/>
                </a:lnTo>
                <a:lnTo>
                  <a:pt x="0" y="908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61343" y="1998760"/>
            <a:ext cx="7055924" cy="4361844"/>
          </a:xfrm>
          <a:custGeom>
            <a:avLst/>
            <a:gdLst/>
            <a:ahLst/>
            <a:cxnLst/>
            <a:rect l="l" t="t" r="r" b="b"/>
            <a:pathLst>
              <a:path w="7055924" h="4361844">
                <a:moveTo>
                  <a:pt x="0" y="0"/>
                </a:moveTo>
                <a:lnTo>
                  <a:pt x="7055924" y="0"/>
                </a:lnTo>
                <a:lnTo>
                  <a:pt x="7055924" y="4361843"/>
                </a:lnTo>
                <a:lnTo>
                  <a:pt x="0" y="4361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53829" y="1298103"/>
            <a:ext cx="7387548" cy="209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3"/>
              </a:lnSpc>
            </a:pPr>
            <a:r>
              <a:rPr lang="en-US" sz="7629" b="1" spc="-267">
                <a:solidFill>
                  <a:srgbClr val="181821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PLAYER PROFILING AND BEHAVIORAL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7744" y="3647319"/>
            <a:ext cx="8874416" cy="477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181821"/>
                </a:solidFill>
                <a:latin typeface="Poppins"/>
                <a:ea typeface="Poppins"/>
                <a:cs typeface="Poppins"/>
                <a:sym typeface="Poppins"/>
              </a:rPr>
              <a:t>AI algorithms collect and analyze how players move, fight, or explore.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181821"/>
                </a:solidFill>
                <a:latin typeface="Poppins"/>
                <a:ea typeface="Poppins"/>
                <a:cs typeface="Poppins"/>
                <a:sym typeface="Poppins"/>
              </a:rPr>
              <a:t>Games like Fortnite or Call of Duty adjust difficulty levels or opponent strength based on performance.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181821"/>
                </a:solidFill>
                <a:latin typeface="Poppins"/>
                <a:ea typeface="Poppins"/>
                <a:cs typeface="Poppins"/>
                <a:sym typeface="Poppins"/>
              </a:rPr>
              <a:t>This profiling keeps players challenged but not frustrated, maintaining long-term engagement.</a:t>
            </a:r>
          </a:p>
          <a:p>
            <a:pPr marL="583670" lvl="1" indent="-291835" algn="ctr">
              <a:lnSpc>
                <a:spcPts val="3784"/>
              </a:lnSpc>
              <a:buFont typeface="Arial"/>
              <a:buChar char="•"/>
            </a:pPr>
            <a:r>
              <a:rPr lang="en-US" sz="2703">
                <a:solidFill>
                  <a:srgbClr val="181821"/>
                </a:solidFill>
                <a:latin typeface="Poppins"/>
                <a:ea typeface="Poppins"/>
                <a:cs typeface="Poppins"/>
                <a:sym typeface="Poppins"/>
              </a:rPr>
              <a:t>AI allows each player to have a personalized experience, creating emotional satisfaction.</a:t>
            </a:r>
          </a:p>
          <a:p>
            <a:pPr algn="ctr">
              <a:lnSpc>
                <a:spcPts val="3784"/>
              </a:lnSpc>
            </a:pPr>
            <a:endParaRPr lang="en-US" sz="2703">
              <a:solidFill>
                <a:srgbClr val="1818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13396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23251" y="-1729118"/>
            <a:ext cx="5199706" cy="5201856"/>
          </a:xfrm>
          <a:custGeom>
            <a:avLst/>
            <a:gdLst/>
            <a:ahLst/>
            <a:cxnLst/>
            <a:rect l="l" t="t" r="r" b="b"/>
            <a:pathLst>
              <a:path w="5199706" h="5201856">
                <a:moveTo>
                  <a:pt x="0" y="0"/>
                </a:moveTo>
                <a:lnTo>
                  <a:pt x="5199706" y="0"/>
                </a:lnTo>
                <a:lnTo>
                  <a:pt x="5199706" y="5201857"/>
                </a:lnTo>
                <a:lnTo>
                  <a:pt x="0" y="5201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96038" y="7434122"/>
            <a:ext cx="4963248" cy="4965300"/>
          </a:xfrm>
          <a:custGeom>
            <a:avLst/>
            <a:gdLst/>
            <a:ahLst/>
            <a:cxnLst/>
            <a:rect l="l" t="t" r="r" b="b"/>
            <a:pathLst>
              <a:path w="4963248" h="4965300">
                <a:moveTo>
                  <a:pt x="0" y="0"/>
                </a:moveTo>
                <a:lnTo>
                  <a:pt x="4963248" y="0"/>
                </a:lnTo>
                <a:lnTo>
                  <a:pt x="4963248" y="4965300"/>
                </a:lnTo>
                <a:lnTo>
                  <a:pt x="0" y="496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3579" y="1293664"/>
            <a:ext cx="5843605" cy="3379854"/>
          </a:xfrm>
          <a:custGeom>
            <a:avLst/>
            <a:gdLst/>
            <a:ahLst/>
            <a:cxnLst/>
            <a:rect l="l" t="t" r="r" b="b"/>
            <a:pathLst>
              <a:path w="5843605" h="3379854">
                <a:moveTo>
                  <a:pt x="0" y="0"/>
                </a:moveTo>
                <a:lnTo>
                  <a:pt x="5843604" y="0"/>
                </a:lnTo>
                <a:lnTo>
                  <a:pt x="5843604" y="3379854"/>
                </a:lnTo>
                <a:lnTo>
                  <a:pt x="0" y="3379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16" t="-3924" r="-3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53579" y="5527993"/>
            <a:ext cx="5843605" cy="3354243"/>
          </a:xfrm>
          <a:custGeom>
            <a:avLst/>
            <a:gdLst/>
            <a:ahLst/>
            <a:cxnLst/>
            <a:rect l="l" t="t" r="r" b="b"/>
            <a:pathLst>
              <a:path w="5843605" h="3354243">
                <a:moveTo>
                  <a:pt x="0" y="0"/>
                </a:moveTo>
                <a:lnTo>
                  <a:pt x="5843604" y="0"/>
                </a:lnTo>
                <a:lnTo>
                  <a:pt x="5843604" y="3354244"/>
                </a:lnTo>
                <a:lnTo>
                  <a:pt x="0" y="335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790942" y="3094587"/>
            <a:ext cx="8171707" cy="648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is us</a:t>
            </a: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ed to simulate real human-like reactions in Non-Player Characters (NPCs).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Through deep learning, NPCs can respond differently in every situation — showing fear, aggression, or curiosity.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Example: In The Last of Us, Red Dead Redemption, enemies react intelligently to stealth and sound.</a:t>
            </a:r>
          </a:p>
          <a:p>
            <a:pPr marL="593726" lvl="1" indent="-296863" algn="l">
              <a:lnSpc>
                <a:spcPts val="4675"/>
              </a:lnSpc>
              <a:buFont typeface="Arial"/>
              <a:buChar char="•"/>
            </a:pPr>
            <a:r>
              <a:rPr lang="en-US" sz="2750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Such emotional realism improves player immersion and connection with the story.</a:t>
            </a:r>
          </a:p>
          <a:p>
            <a:pPr marL="0" lvl="0" indent="0" algn="l">
              <a:lnSpc>
                <a:spcPts val="4675"/>
              </a:lnSpc>
              <a:spcBef>
                <a:spcPct val="0"/>
              </a:spcBef>
            </a:pPr>
            <a:endParaRPr lang="en-US" sz="2750" u="none" strike="noStrike">
              <a:solidFill>
                <a:srgbClr val="0F1519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15429" y="957535"/>
            <a:ext cx="7722733" cy="217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850" b="1" spc="-274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INTELLIGENT CHARACTER BEHAVIOR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0328" y="0"/>
            <a:ext cx="13450854" cy="10525382"/>
            <a:chOff x="0" y="0"/>
            <a:chExt cx="3542612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2612" cy="2772117"/>
            </a:xfrm>
            <a:custGeom>
              <a:avLst/>
              <a:gdLst/>
              <a:ahLst/>
              <a:cxnLst/>
              <a:rect l="l" t="t" r="r" b="b"/>
              <a:pathLst>
                <a:path w="3542612" h="2772117">
                  <a:moveTo>
                    <a:pt x="0" y="0"/>
                  </a:moveTo>
                  <a:lnTo>
                    <a:pt x="3542612" y="0"/>
                  </a:lnTo>
                  <a:lnTo>
                    <a:pt x="3542612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2612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604490" y="-1734439"/>
            <a:ext cx="4975264" cy="4977322"/>
          </a:xfrm>
          <a:custGeom>
            <a:avLst/>
            <a:gdLst/>
            <a:ahLst/>
            <a:cxnLst/>
            <a:rect l="l" t="t" r="r" b="b"/>
            <a:pathLst>
              <a:path w="4975264" h="4977322">
                <a:moveTo>
                  <a:pt x="0" y="0"/>
                </a:moveTo>
                <a:lnTo>
                  <a:pt x="4975264" y="0"/>
                </a:lnTo>
                <a:lnTo>
                  <a:pt x="4975264" y="4977322"/>
                </a:lnTo>
                <a:lnTo>
                  <a:pt x="0" y="497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897760"/>
            <a:ext cx="3393851" cy="1190361"/>
          </a:xfrm>
          <a:custGeom>
            <a:avLst/>
            <a:gdLst/>
            <a:ahLst/>
            <a:cxnLst/>
            <a:rect l="l" t="t" r="r" b="b"/>
            <a:pathLst>
              <a:path w="3393851" h="1190361">
                <a:moveTo>
                  <a:pt x="0" y="0"/>
                </a:moveTo>
                <a:lnTo>
                  <a:pt x="3393851" y="0"/>
                </a:lnTo>
                <a:lnTo>
                  <a:pt x="3393851" y="1190361"/>
                </a:lnTo>
                <a:lnTo>
                  <a:pt x="0" y="1190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4120710" y="7469249"/>
            <a:ext cx="5023290" cy="1761871"/>
          </a:xfrm>
          <a:custGeom>
            <a:avLst/>
            <a:gdLst/>
            <a:ahLst/>
            <a:cxnLst/>
            <a:rect l="l" t="t" r="r" b="b"/>
            <a:pathLst>
              <a:path w="5023290" h="1761871">
                <a:moveTo>
                  <a:pt x="0" y="0"/>
                </a:moveTo>
                <a:lnTo>
                  <a:pt x="5023290" y="0"/>
                </a:lnTo>
                <a:lnTo>
                  <a:pt x="5023290" y="1761871"/>
                </a:lnTo>
                <a:lnTo>
                  <a:pt x="0" y="176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2470013"/>
            <a:ext cx="7819330" cy="4328008"/>
          </a:xfrm>
          <a:custGeom>
            <a:avLst/>
            <a:gdLst/>
            <a:ahLst/>
            <a:cxnLst/>
            <a:rect l="l" t="t" r="r" b="b"/>
            <a:pathLst>
              <a:path w="7819330" h="4328008">
                <a:moveTo>
                  <a:pt x="0" y="0"/>
                </a:moveTo>
                <a:lnTo>
                  <a:pt x="7819330" y="0"/>
                </a:lnTo>
                <a:lnTo>
                  <a:pt x="7819330" y="4328008"/>
                </a:lnTo>
                <a:lnTo>
                  <a:pt x="0" y="4328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12" r="-52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144000" y="2672338"/>
            <a:ext cx="8446902" cy="65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080" lvl="1" indent="-300540" algn="l">
              <a:lnSpc>
                <a:spcPts val="4732"/>
              </a:lnSpc>
              <a:buFont typeface="Arial"/>
              <a:buChar char="•"/>
            </a:pPr>
            <a:r>
              <a:rPr lang="en-US" sz="2784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Game studios n</a:t>
            </a:r>
            <a:r>
              <a:rPr lang="en-US" sz="2784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ow use AI automation to design levels, textures, and even storylines.</a:t>
            </a:r>
          </a:p>
          <a:p>
            <a:pPr marL="601080" lvl="1" indent="-300540" algn="l">
              <a:lnSpc>
                <a:spcPts val="4732"/>
              </a:lnSpc>
              <a:buFont typeface="Arial"/>
              <a:buChar char="•"/>
            </a:pPr>
            <a:r>
              <a:rPr lang="en-US" sz="2784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Algorithms can generate procedural environments, meaning the world changes every time you play.</a:t>
            </a:r>
          </a:p>
          <a:p>
            <a:pPr marL="601080" lvl="1" indent="-300540" algn="l">
              <a:lnSpc>
                <a:spcPts val="4732"/>
              </a:lnSpc>
              <a:buFont typeface="Arial"/>
              <a:buChar char="•"/>
            </a:pPr>
            <a:r>
              <a:rPr lang="en-US" sz="2784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reduces manual coding work and boosts creativity.</a:t>
            </a:r>
          </a:p>
          <a:p>
            <a:pPr marL="601080" lvl="1" indent="-300540" algn="l">
              <a:lnSpc>
                <a:spcPts val="4732"/>
              </a:lnSpc>
              <a:buFont typeface="Arial"/>
              <a:buChar char="•"/>
            </a:pPr>
            <a:r>
              <a:rPr lang="en-US" sz="2784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Developers use AI tools like TensorFlow and Unity ML-Agents for dynamic content creation.</a:t>
            </a:r>
          </a:p>
          <a:p>
            <a:pPr marL="0" lvl="0" indent="0" algn="l">
              <a:lnSpc>
                <a:spcPts val="4732"/>
              </a:lnSpc>
              <a:spcBef>
                <a:spcPct val="0"/>
              </a:spcBef>
            </a:pPr>
            <a:endParaRPr lang="en-US" sz="2784" u="none" strike="noStrike">
              <a:solidFill>
                <a:srgbClr val="FFFFFF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34090" y="839947"/>
            <a:ext cx="6223330" cy="17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6534" b="1" spc="-228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AUTOMATION AND GAME PRODUCTION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1761" y="0"/>
            <a:ext cx="6710749" cy="10525382"/>
            <a:chOff x="0" y="0"/>
            <a:chExt cx="1767440" cy="2772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440" cy="2772117"/>
            </a:xfrm>
            <a:custGeom>
              <a:avLst/>
              <a:gdLst/>
              <a:ahLst/>
              <a:cxnLst/>
              <a:rect l="l" t="t" r="r" b="b"/>
              <a:pathLst>
                <a:path w="1767440" h="2772117">
                  <a:moveTo>
                    <a:pt x="0" y="0"/>
                  </a:moveTo>
                  <a:lnTo>
                    <a:pt x="1767440" y="0"/>
                  </a:lnTo>
                  <a:lnTo>
                    <a:pt x="1767440" y="2772117"/>
                  </a:lnTo>
                  <a:lnTo>
                    <a:pt x="0" y="2772117"/>
                  </a:lnTo>
                  <a:close/>
                </a:path>
              </a:pathLst>
            </a:custGeom>
            <a:gradFill rotWithShape="1">
              <a:gsLst>
                <a:gs pos="0">
                  <a:srgbClr val="2C3840">
                    <a:alpha val="100000"/>
                  </a:srgbClr>
                </a:gs>
                <a:gs pos="100000">
                  <a:srgbClr val="0D1418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7440" cy="2810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97674" y="-1405157"/>
            <a:ext cx="4865702" cy="4867715"/>
          </a:xfrm>
          <a:custGeom>
            <a:avLst/>
            <a:gdLst/>
            <a:ahLst/>
            <a:cxnLst/>
            <a:rect l="l" t="t" r="r" b="b"/>
            <a:pathLst>
              <a:path w="4865702" h="4867715">
                <a:moveTo>
                  <a:pt x="0" y="0"/>
                </a:moveTo>
                <a:lnTo>
                  <a:pt x="4865702" y="0"/>
                </a:lnTo>
                <a:lnTo>
                  <a:pt x="4865702" y="4867714"/>
                </a:lnTo>
                <a:lnTo>
                  <a:pt x="0" y="486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543454"/>
            <a:ext cx="8661432" cy="471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490" lvl="1" indent="-297745" algn="l">
              <a:lnSpc>
                <a:spcPts val="4688"/>
              </a:lnSpc>
              <a:buFont typeface="Arial"/>
              <a:buChar char="•"/>
            </a:pPr>
            <a:r>
              <a:rPr lang="en-US" sz="2758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r>
              <a:rPr lang="en-US" sz="2758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development cost and computing power</a:t>
            </a:r>
          </a:p>
          <a:p>
            <a:pPr marL="595490" lvl="1" indent="-297745" algn="l">
              <a:lnSpc>
                <a:spcPts val="4688"/>
              </a:lnSpc>
              <a:buFont typeface="Arial"/>
              <a:buChar char="•"/>
            </a:pPr>
            <a:r>
              <a:rPr lang="en-US" sz="2758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Limited creativity — AI lacks emotional depth</a:t>
            </a:r>
          </a:p>
          <a:p>
            <a:pPr marL="595490" lvl="1" indent="-297745" algn="l">
              <a:lnSpc>
                <a:spcPts val="4688"/>
              </a:lnSpc>
              <a:buFont typeface="Arial"/>
              <a:buChar char="•"/>
            </a:pPr>
            <a:r>
              <a:rPr lang="en-US" sz="2758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Risk of repetitive or predictable behaviour</a:t>
            </a:r>
          </a:p>
          <a:p>
            <a:pPr marL="595490" lvl="1" indent="-297745" algn="l">
              <a:lnSpc>
                <a:spcPts val="4688"/>
              </a:lnSpc>
              <a:buFont typeface="Arial"/>
              <a:buChar char="•"/>
            </a:pPr>
            <a:r>
              <a:rPr lang="en-US" sz="2758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Ethical issues: player data privacy and manipulation</a:t>
            </a:r>
          </a:p>
          <a:p>
            <a:pPr marL="595490" lvl="1" indent="-297745" algn="l">
              <a:lnSpc>
                <a:spcPts val="4688"/>
              </a:lnSpc>
              <a:buFont typeface="Arial"/>
              <a:buChar char="•"/>
            </a:pPr>
            <a:r>
              <a:rPr lang="en-US" sz="2758" u="none" strike="noStrike">
                <a:solidFill>
                  <a:srgbClr val="0F151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Simulation errors and AI can visualize our world</a:t>
            </a:r>
          </a:p>
        </p:txBody>
      </p:sp>
      <p:sp>
        <p:nvSpPr>
          <p:cNvPr id="7" name="Freeform 7"/>
          <p:cNvSpPr/>
          <p:nvPr/>
        </p:nvSpPr>
        <p:spPr>
          <a:xfrm>
            <a:off x="-1946922" y="8025614"/>
            <a:ext cx="4177345" cy="4179072"/>
          </a:xfrm>
          <a:custGeom>
            <a:avLst/>
            <a:gdLst/>
            <a:ahLst/>
            <a:cxnLst/>
            <a:rect l="l" t="t" r="r" b="b"/>
            <a:pathLst>
              <a:path w="4177345" h="4179072">
                <a:moveTo>
                  <a:pt x="0" y="0"/>
                </a:moveTo>
                <a:lnTo>
                  <a:pt x="4177344" y="0"/>
                </a:lnTo>
                <a:lnTo>
                  <a:pt x="4177344" y="4179073"/>
                </a:lnTo>
                <a:lnTo>
                  <a:pt x="0" y="4179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98994" y="4702295"/>
            <a:ext cx="2559919" cy="2559919"/>
          </a:xfrm>
          <a:custGeom>
            <a:avLst/>
            <a:gdLst/>
            <a:ahLst/>
            <a:cxnLst/>
            <a:rect l="l" t="t" r="r" b="b"/>
            <a:pathLst>
              <a:path w="2559919" h="2559919">
                <a:moveTo>
                  <a:pt x="0" y="0"/>
                </a:moveTo>
                <a:lnTo>
                  <a:pt x="2559918" y="0"/>
                </a:lnTo>
                <a:lnTo>
                  <a:pt x="2559918" y="2559919"/>
                </a:lnTo>
                <a:lnTo>
                  <a:pt x="0" y="2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620493" y="1546695"/>
            <a:ext cx="3432942" cy="2896155"/>
          </a:xfrm>
          <a:custGeom>
            <a:avLst/>
            <a:gdLst/>
            <a:ahLst/>
            <a:cxnLst/>
            <a:rect l="l" t="t" r="r" b="b"/>
            <a:pathLst>
              <a:path w="3432942" h="2896155">
                <a:moveTo>
                  <a:pt x="0" y="0"/>
                </a:moveTo>
                <a:lnTo>
                  <a:pt x="3432942" y="0"/>
                </a:lnTo>
                <a:lnTo>
                  <a:pt x="3432942" y="2896155"/>
                </a:lnTo>
                <a:lnTo>
                  <a:pt x="0" y="289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620493" y="4967175"/>
            <a:ext cx="1511268" cy="1511268"/>
          </a:xfrm>
          <a:custGeom>
            <a:avLst/>
            <a:gdLst/>
            <a:ahLst/>
            <a:cxnLst/>
            <a:rect l="l" t="t" r="r" b="b"/>
            <a:pathLst>
              <a:path w="1511268" h="1511268">
                <a:moveTo>
                  <a:pt x="0" y="0"/>
                </a:moveTo>
                <a:lnTo>
                  <a:pt x="1511268" y="0"/>
                </a:lnTo>
                <a:lnTo>
                  <a:pt x="1511268" y="1511268"/>
                </a:lnTo>
                <a:lnTo>
                  <a:pt x="0" y="1511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1223567" y="5262691"/>
            <a:ext cx="2005893" cy="3581951"/>
          </a:xfrm>
          <a:custGeom>
            <a:avLst/>
            <a:gdLst/>
            <a:ahLst/>
            <a:cxnLst/>
            <a:rect l="l" t="t" r="r" b="b"/>
            <a:pathLst>
              <a:path w="2005893" h="3581951">
                <a:moveTo>
                  <a:pt x="2005892" y="0"/>
                </a:moveTo>
                <a:lnTo>
                  <a:pt x="0" y="0"/>
                </a:lnTo>
                <a:lnTo>
                  <a:pt x="0" y="3581951"/>
                </a:lnTo>
                <a:lnTo>
                  <a:pt x="2005892" y="3581951"/>
                </a:lnTo>
                <a:lnTo>
                  <a:pt x="20058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05913" y="1027522"/>
            <a:ext cx="7938087" cy="243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5"/>
              </a:lnSpc>
            </a:pPr>
            <a:r>
              <a:rPr lang="en-US" sz="8864" b="1" spc="-310">
                <a:solidFill>
                  <a:srgbClr val="0F15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LIMITATIONS OF AI IN GAME DEVELOPMENT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723</Words>
  <Application>Microsoft Office PowerPoint</Application>
  <PresentationFormat>Custom</PresentationFormat>
  <Paragraphs>88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Poppins Semi-Bold</vt:lpstr>
      <vt:lpstr>Calibri</vt:lpstr>
      <vt:lpstr>Archivo Black</vt:lpstr>
      <vt:lpstr>Arial</vt:lpstr>
      <vt:lpstr>Poppins</vt:lpstr>
      <vt:lpstr>Antonio Ultra-Bold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Gradient Modern Bold Computer Presentation</dc:title>
  <cp:lastModifiedBy>Usman Ahmad</cp:lastModifiedBy>
  <cp:revision>9</cp:revision>
  <dcterms:created xsi:type="dcterms:W3CDTF">2006-08-16T00:00:00Z</dcterms:created>
  <dcterms:modified xsi:type="dcterms:W3CDTF">2025-11-22T19:56:53Z</dcterms:modified>
  <dc:identifier>DAG3Pr50dkw</dc:identifier>
</cp:coreProperties>
</file>